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Credit Card Fraud Detection Using Machine Learning</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details a machine learning approach to detect fraudulent credit card transactions. With the rise of digital payments, fraud detection has become a critical area. This project employs data preprocessing, analysis, and machine learning models to identify and flag suspicious transactions, offering a robust solution to combat credit card fraud.</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208990"/>
            <a:ext cx="347663" cy="347663"/>
          </a:xfrm>
          <a:prstGeom prst="rect">
            <a:avLst/>
          </a:prstGeom>
        </p:spPr>
      </p:pic>
      <p:sp>
        <p:nvSpPr>
          <p:cNvPr id="7" name="Text 3"/>
          <p:cNvSpPr/>
          <p:nvPr/>
        </p:nvSpPr>
        <p:spPr>
          <a:xfrm>
            <a:off x="6756440" y="6184463"/>
            <a:ext cx="1596628"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Sankari C</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07056"/>
            <a:ext cx="5087898" cy="460772"/>
          </a:xfrm>
          <a:prstGeom prst="rect">
            <a:avLst/>
          </a:prstGeom>
          <a:noFill/>
          <a:ln/>
        </p:spPr>
        <p:txBody>
          <a:bodyPr wrap="none" lIns="0" tIns="0" rIns="0" bIns="0" rtlCol="0" anchor="t"/>
          <a:lstStyle/>
          <a:p>
            <a:pPr algn="l" indent="0" marL="0">
              <a:lnSpc>
                <a:spcPts val="3600"/>
              </a:lnSpc>
              <a:buNone/>
            </a:pPr>
            <a:r>
              <a:rPr lang="en-US" sz="2900" dirty="0">
                <a:solidFill>
                  <a:srgbClr val="F2F0F4"/>
                </a:solidFill>
                <a:latin typeface="Montserrat" pitchFamily="34" charset="0"/>
                <a:ea typeface="Montserrat" pitchFamily="34" charset="-122"/>
                <a:cs typeface="Montserrat" pitchFamily="34" charset="-120"/>
              </a:rPr>
              <a:t>Project Goals and Workflow</a:t>
            </a:r>
            <a:endParaRPr lang="en-US" sz="2900" dirty="0"/>
          </a:p>
        </p:txBody>
      </p:sp>
      <p:sp>
        <p:nvSpPr>
          <p:cNvPr id="3" name="Text 1"/>
          <p:cNvSpPr/>
          <p:nvPr/>
        </p:nvSpPr>
        <p:spPr>
          <a:xfrm>
            <a:off x="793790" y="1962626"/>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The primary goal of this project is to accurately detect fraudulent transactions within a credit card dataset. Due to the imbalanced nature of the dataset, the Under Sampling method was employed to address this challenge.</a:t>
            </a:r>
            <a:endParaRPr lang="en-US" sz="1150" dirty="0"/>
          </a:p>
        </p:txBody>
      </p:sp>
      <p:pic>
        <p:nvPicPr>
          <p:cNvPr id="4" name="Image 0" descr="preencoded.png">    </p:cNvPr>
          <p:cNvPicPr>
            <a:picLocks noChangeAspect="1"/>
          </p:cNvPicPr>
          <p:nvPr/>
        </p:nvPicPr>
        <p:blipFill>
          <a:blip r:embed="rId1"/>
          <a:stretch>
            <a:fillRect/>
          </a:stretch>
        </p:blipFill>
        <p:spPr>
          <a:xfrm>
            <a:off x="793790" y="2599968"/>
            <a:ext cx="737116" cy="884515"/>
          </a:xfrm>
          <a:prstGeom prst="rect">
            <a:avLst/>
          </a:prstGeom>
        </p:spPr>
      </p:pic>
      <p:sp>
        <p:nvSpPr>
          <p:cNvPr id="5" name="Text 2"/>
          <p:cNvSpPr/>
          <p:nvPr/>
        </p:nvSpPr>
        <p:spPr>
          <a:xfrm>
            <a:off x="1752005" y="2747367"/>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DCD7E5"/>
                </a:solidFill>
                <a:latin typeface="Montserrat" pitchFamily="34" charset="0"/>
                <a:ea typeface="Montserrat" pitchFamily="34" charset="-122"/>
                <a:cs typeface="Montserrat" pitchFamily="34" charset="-120"/>
              </a:rPr>
              <a:t>Data Preprocessing</a:t>
            </a:r>
            <a:endParaRPr lang="en-US" sz="1450" dirty="0"/>
          </a:p>
        </p:txBody>
      </p:sp>
      <p:sp>
        <p:nvSpPr>
          <p:cNvPr id="6" name="Text 3"/>
          <p:cNvSpPr/>
          <p:nvPr/>
        </p:nvSpPr>
        <p:spPr>
          <a:xfrm>
            <a:off x="1752005" y="3066098"/>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Cleaning and formatting the data for analysis.</a:t>
            </a:r>
            <a:endParaRPr lang="en-US" sz="1150" dirty="0"/>
          </a:p>
        </p:txBody>
      </p:sp>
      <p:pic>
        <p:nvPicPr>
          <p:cNvPr id="7" name="Image 1" descr="preencoded.png">    </p:cNvPr>
          <p:cNvPicPr>
            <a:picLocks noChangeAspect="1"/>
          </p:cNvPicPr>
          <p:nvPr/>
        </p:nvPicPr>
        <p:blipFill>
          <a:blip r:embed="rId2"/>
          <a:stretch>
            <a:fillRect/>
          </a:stretch>
        </p:blipFill>
        <p:spPr>
          <a:xfrm>
            <a:off x="793790" y="3484483"/>
            <a:ext cx="737116" cy="884515"/>
          </a:xfrm>
          <a:prstGeom prst="rect">
            <a:avLst/>
          </a:prstGeom>
        </p:spPr>
      </p:pic>
      <p:sp>
        <p:nvSpPr>
          <p:cNvPr id="8" name="Text 4"/>
          <p:cNvSpPr/>
          <p:nvPr/>
        </p:nvSpPr>
        <p:spPr>
          <a:xfrm>
            <a:off x="1752005" y="3631883"/>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DCD7E5"/>
                </a:solidFill>
                <a:latin typeface="Montserrat" pitchFamily="34" charset="0"/>
                <a:ea typeface="Montserrat" pitchFamily="34" charset="-122"/>
                <a:cs typeface="Montserrat" pitchFamily="34" charset="-120"/>
              </a:rPr>
              <a:t>Data Analysis</a:t>
            </a:r>
            <a:endParaRPr lang="en-US" sz="1450" dirty="0"/>
          </a:p>
        </p:txBody>
      </p:sp>
      <p:sp>
        <p:nvSpPr>
          <p:cNvPr id="9" name="Text 5"/>
          <p:cNvSpPr/>
          <p:nvPr/>
        </p:nvSpPr>
        <p:spPr>
          <a:xfrm>
            <a:off x="1752005" y="3950613"/>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Exploring the data to identify patterns and anomalies.</a:t>
            </a:r>
            <a:endParaRPr lang="en-US" sz="1150" dirty="0"/>
          </a:p>
        </p:txBody>
      </p:sp>
      <p:pic>
        <p:nvPicPr>
          <p:cNvPr id="10" name="Image 2" descr="preencoded.png">    </p:cNvPr>
          <p:cNvPicPr>
            <a:picLocks noChangeAspect="1"/>
          </p:cNvPicPr>
          <p:nvPr/>
        </p:nvPicPr>
        <p:blipFill>
          <a:blip r:embed="rId3"/>
          <a:stretch>
            <a:fillRect/>
          </a:stretch>
        </p:blipFill>
        <p:spPr>
          <a:xfrm>
            <a:off x="793790" y="4368998"/>
            <a:ext cx="737116" cy="884515"/>
          </a:xfrm>
          <a:prstGeom prst="rect">
            <a:avLst/>
          </a:prstGeom>
        </p:spPr>
      </p:pic>
      <p:sp>
        <p:nvSpPr>
          <p:cNvPr id="11" name="Text 6"/>
          <p:cNvSpPr/>
          <p:nvPr/>
        </p:nvSpPr>
        <p:spPr>
          <a:xfrm>
            <a:off x="1752005" y="4516398"/>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DCD7E5"/>
                </a:solidFill>
                <a:latin typeface="Montserrat" pitchFamily="34" charset="0"/>
                <a:ea typeface="Montserrat" pitchFamily="34" charset="-122"/>
                <a:cs typeface="Montserrat" pitchFamily="34" charset="-120"/>
              </a:rPr>
              <a:t>Train/Test Split</a:t>
            </a:r>
            <a:endParaRPr lang="en-US" sz="1450" dirty="0"/>
          </a:p>
        </p:txBody>
      </p:sp>
      <p:sp>
        <p:nvSpPr>
          <p:cNvPr id="12" name="Text 7"/>
          <p:cNvSpPr/>
          <p:nvPr/>
        </p:nvSpPr>
        <p:spPr>
          <a:xfrm>
            <a:off x="1752005" y="4835128"/>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Dividing the data for model training and validation.</a:t>
            </a:r>
            <a:endParaRPr lang="en-US" sz="1150" dirty="0"/>
          </a:p>
        </p:txBody>
      </p:sp>
      <p:pic>
        <p:nvPicPr>
          <p:cNvPr id="13" name="Image 3" descr="preencoded.png">    </p:cNvPr>
          <p:cNvPicPr>
            <a:picLocks noChangeAspect="1"/>
          </p:cNvPicPr>
          <p:nvPr/>
        </p:nvPicPr>
        <p:blipFill>
          <a:blip r:embed="rId4"/>
          <a:stretch>
            <a:fillRect/>
          </a:stretch>
        </p:blipFill>
        <p:spPr>
          <a:xfrm>
            <a:off x="793790" y="5253514"/>
            <a:ext cx="737116" cy="884515"/>
          </a:xfrm>
          <a:prstGeom prst="rect">
            <a:avLst/>
          </a:prstGeom>
        </p:spPr>
      </p:pic>
      <p:sp>
        <p:nvSpPr>
          <p:cNvPr id="14" name="Text 8"/>
          <p:cNvSpPr/>
          <p:nvPr/>
        </p:nvSpPr>
        <p:spPr>
          <a:xfrm>
            <a:off x="1752005" y="5400913"/>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DCD7E5"/>
                </a:solidFill>
                <a:latin typeface="Montserrat" pitchFamily="34" charset="0"/>
                <a:ea typeface="Montserrat" pitchFamily="34" charset="-122"/>
                <a:cs typeface="Montserrat" pitchFamily="34" charset="-120"/>
              </a:rPr>
              <a:t>Model Training</a:t>
            </a:r>
            <a:endParaRPr lang="en-US" sz="1450" dirty="0"/>
          </a:p>
        </p:txBody>
      </p:sp>
      <p:sp>
        <p:nvSpPr>
          <p:cNvPr id="15" name="Text 9"/>
          <p:cNvSpPr/>
          <p:nvPr/>
        </p:nvSpPr>
        <p:spPr>
          <a:xfrm>
            <a:off x="1752005" y="5719643"/>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Training the various  models and compare the prediction.</a:t>
            </a:r>
            <a:endParaRPr lang="en-US" sz="1150" dirty="0"/>
          </a:p>
        </p:txBody>
      </p:sp>
      <p:pic>
        <p:nvPicPr>
          <p:cNvPr id="16" name="Image 4" descr="preencoded.png">    </p:cNvPr>
          <p:cNvPicPr>
            <a:picLocks noChangeAspect="1"/>
          </p:cNvPicPr>
          <p:nvPr/>
        </p:nvPicPr>
        <p:blipFill>
          <a:blip r:embed="rId5"/>
          <a:stretch>
            <a:fillRect/>
          </a:stretch>
        </p:blipFill>
        <p:spPr>
          <a:xfrm>
            <a:off x="793790" y="6138029"/>
            <a:ext cx="737116" cy="884515"/>
          </a:xfrm>
          <a:prstGeom prst="rect">
            <a:avLst/>
          </a:prstGeom>
        </p:spPr>
      </p:pic>
      <p:sp>
        <p:nvSpPr>
          <p:cNvPr id="17" name="Text 10"/>
          <p:cNvSpPr/>
          <p:nvPr/>
        </p:nvSpPr>
        <p:spPr>
          <a:xfrm>
            <a:off x="1752005" y="6285428"/>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DCD7E5"/>
                </a:solidFill>
                <a:latin typeface="Montserrat" pitchFamily="34" charset="0"/>
                <a:ea typeface="Montserrat" pitchFamily="34" charset="-122"/>
                <a:cs typeface="Montserrat" pitchFamily="34" charset="-120"/>
              </a:rPr>
              <a:t>Evaluation</a:t>
            </a:r>
            <a:endParaRPr lang="en-US" sz="1450" dirty="0"/>
          </a:p>
        </p:txBody>
      </p:sp>
      <p:sp>
        <p:nvSpPr>
          <p:cNvPr id="18" name="Text 11"/>
          <p:cNvSpPr/>
          <p:nvPr/>
        </p:nvSpPr>
        <p:spPr>
          <a:xfrm>
            <a:off x="1752005" y="6604159"/>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Assessing the model's performance.</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52168"/>
            <a:ext cx="7275433"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Data Preprocessing Steps</a:t>
            </a:r>
            <a:endParaRPr lang="en-US" sz="4450" dirty="0"/>
          </a:p>
        </p:txBody>
      </p:sp>
      <p:sp>
        <p:nvSpPr>
          <p:cNvPr id="4" name="Text 1"/>
          <p:cNvSpPr/>
          <p:nvPr/>
        </p:nvSpPr>
        <p:spPr>
          <a:xfrm>
            <a:off x="793790" y="220110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Data preprocessing is a crucial step in preparing the dataset for analysis and model training. This involves loading the dataset, handling time-based data, converting features to numeric representations, and understanding the distribution of normal and fraudulent transactions.</a:t>
            </a:r>
            <a:endParaRPr lang="en-US" sz="1750" dirty="0"/>
          </a:p>
        </p:txBody>
      </p:sp>
      <p:sp>
        <p:nvSpPr>
          <p:cNvPr id="5" name="Shape 2"/>
          <p:cNvSpPr/>
          <p:nvPr/>
        </p:nvSpPr>
        <p:spPr>
          <a:xfrm>
            <a:off x="793790" y="4163020"/>
            <a:ext cx="510302" cy="510302"/>
          </a:xfrm>
          <a:prstGeom prst="roundRect">
            <a:avLst>
              <a:gd name="adj" fmla="val 18669"/>
            </a:avLst>
          </a:prstGeom>
          <a:solidFill>
            <a:srgbClr val="31136C"/>
          </a:solidFill>
          <a:ln w="7620">
            <a:solidFill>
              <a:srgbClr val="4A2C85"/>
            </a:solidFill>
            <a:prstDash val="solid"/>
          </a:ln>
        </p:spPr>
      </p:sp>
      <p:sp>
        <p:nvSpPr>
          <p:cNvPr id="6" name="Text 3"/>
          <p:cNvSpPr/>
          <p:nvPr/>
        </p:nvSpPr>
        <p:spPr>
          <a:xfrm>
            <a:off x="878860" y="420552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7" name="Text 4"/>
          <p:cNvSpPr/>
          <p:nvPr/>
        </p:nvSpPr>
        <p:spPr>
          <a:xfrm>
            <a:off x="1530906" y="41630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Loading Data</a:t>
            </a:r>
            <a:endParaRPr lang="en-US" sz="2200" dirty="0"/>
          </a:p>
        </p:txBody>
      </p:sp>
      <p:sp>
        <p:nvSpPr>
          <p:cNvPr id="8" name="Text 5"/>
          <p:cNvSpPr/>
          <p:nvPr/>
        </p:nvSpPr>
        <p:spPr>
          <a:xfrm>
            <a:off x="1530906" y="465343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Loading the dataset from a CSV file into a Pandas dataframe.</a:t>
            </a:r>
            <a:endParaRPr lang="en-US" sz="1750" dirty="0"/>
          </a:p>
        </p:txBody>
      </p:sp>
      <p:sp>
        <p:nvSpPr>
          <p:cNvPr id="9" name="Shape 6"/>
          <p:cNvSpPr/>
          <p:nvPr/>
        </p:nvSpPr>
        <p:spPr>
          <a:xfrm>
            <a:off x="4685467" y="4163020"/>
            <a:ext cx="510302" cy="510302"/>
          </a:xfrm>
          <a:prstGeom prst="roundRect">
            <a:avLst>
              <a:gd name="adj" fmla="val 18669"/>
            </a:avLst>
          </a:prstGeom>
          <a:solidFill>
            <a:srgbClr val="31136C"/>
          </a:solidFill>
          <a:ln w="7620">
            <a:solidFill>
              <a:srgbClr val="4A2C85"/>
            </a:solidFill>
            <a:prstDash val="solid"/>
          </a:ln>
        </p:spPr>
      </p:sp>
      <p:sp>
        <p:nvSpPr>
          <p:cNvPr id="10" name="Text 7"/>
          <p:cNvSpPr/>
          <p:nvPr/>
        </p:nvSpPr>
        <p:spPr>
          <a:xfrm>
            <a:off x="4770537" y="420552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1" name="Text 8"/>
          <p:cNvSpPr/>
          <p:nvPr/>
        </p:nvSpPr>
        <p:spPr>
          <a:xfrm>
            <a:off x="5422583" y="41630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Feature Conversion</a:t>
            </a:r>
            <a:endParaRPr lang="en-US" sz="2200" dirty="0"/>
          </a:p>
        </p:txBody>
      </p:sp>
      <p:sp>
        <p:nvSpPr>
          <p:cNvPr id="12" name="Text 9"/>
          <p:cNvSpPr/>
          <p:nvPr/>
        </p:nvSpPr>
        <p:spPr>
          <a:xfrm>
            <a:off x="5422583" y="4653439"/>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Converting features to numeric for security purposes.</a:t>
            </a:r>
            <a:endParaRPr lang="en-US" sz="1750" dirty="0"/>
          </a:p>
        </p:txBody>
      </p:sp>
      <p:sp>
        <p:nvSpPr>
          <p:cNvPr id="13" name="Shape 10"/>
          <p:cNvSpPr/>
          <p:nvPr/>
        </p:nvSpPr>
        <p:spPr>
          <a:xfrm>
            <a:off x="793790" y="6224111"/>
            <a:ext cx="510302" cy="510302"/>
          </a:xfrm>
          <a:prstGeom prst="roundRect">
            <a:avLst>
              <a:gd name="adj" fmla="val 18669"/>
            </a:avLst>
          </a:prstGeom>
          <a:solidFill>
            <a:srgbClr val="31136C"/>
          </a:solidFill>
          <a:ln w="7620">
            <a:solidFill>
              <a:srgbClr val="4A2C85"/>
            </a:solidFill>
            <a:prstDash val="solid"/>
          </a:ln>
        </p:spPr>
      </p:sp>
      <p:sp>
        <p:nvSpPr>
          <p:cNvPr id="14" name="Text 11"/>
          <p:cNvSpPr/>
          <p:nvPr/>
        </p:nvSpPr>
        <p:spPr>
          <a:xfrm>
            <a:off x="878860" y="626661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5" name="Text 12"/>
          <p:cNvSpPr/>
          <p:nvPr/>
        </p:nvSpPr>
        <p:spPr>
          <a:xfrm>
            <a:off x="1530906" y="62241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Missing Values</a:t>
            </a:r>
            <a:endParaRPr lang="en-US" sz="2200" dirty="0"/>
          </a:p>
        </p:txBody>
      </p:sp>
      <p:sp>
        <p:nvSpPr>
          <p:cNvPr id="16" name="Text 13"/>
          <p:cNvSpPr/>
          <p:nvPr/>
        </p:nvSpPr>
        <p:spPr>
          <a:xfrm>
            <a:off x="1530906" y="671453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Checking for and handling any missing values in the dataset.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2749"/>
            <a:ext cx="7882652"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Addressing Data Imbalance</a:t>
            </a:r>
            <a:endParaRPr lang="en-US" sz="4450" dirty="0"/>
          </a:p>
        </p:txBody>
      </p:sp>
      <p:sp>
        <p:nvSpPr>
          <p:cNvPr id="3" name="Text 1"/>
          <p:cNvSpPr/>
          <p:nvPr/>
        </p:nvSpPr>
        <p:spPr>
          <a:xfrm>
            <a:off x="793790" y="315515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dataset exhibits a significant imbalance between normal and fraudulent transactions. If we create the ML model directly from it, then it can't recognize the fraudulent data because it is too small. To mitigate this, an Under Sampling technique is applied to create a more balanced dataset.</a:t>
            </a:r>
            <a:endParaRPr lang="en-US" sz="1750" dirty="0"/>
          </a:p>
        </p:txBody>
      </p:sp>
      <p:sp>
        <p:nvSpPr>
          <p:cNvPr id="4" name="Text 2"/>
          <p:cNvSpPr/>
          <p:nvPr/>
        </p:nvSpPr>
        <p:spPr>
          <a:xfrm>
            <a:off x="793790" y="4725829"/>
            <a:ext cx="2922746"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Normal Transactions</a:t>
            </a:r>
            <a:endParaRPr lang="en-US" sz="2200" dirty="0"/>
          </a:p>
        </p:txBody>
      </p:sp>
      <p:sp>
        <p:nvSpPr>
          <p:cNvPr id="5" name="Text 3"/>
          <p:cNvSpPr/>
          <p:nvPr/>
        </p:nvSpPr>
        <p:spPr>
          <a:xfrm>
            <a:off x="793790" y="530697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Analyzing statistical measures for normal transactions.</a:t>
            </a:r>
            <a:endParaRPr lang="en-US" sz="1750" dirty="0"/>
          </a:p>
        </p:txBody>
      </p:sp>
      <p:sp>
        <p:nvSpPr>
          <p:cNvPr id="6" name="Text 4"/>
          <p:cNvSpPr/>
          <p:nvPr/>
        </p:nvSpPr>
        <p:spPr>
          <a:xfrm>
            <a:off x="7599521" y="4725829"/>
            <a:ext cx="3431977"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Fraudulent Transactions</a:t>
            </a:r>
            <a:endParaRPr lang="en-US" sz="2200" dirty="0"/>
          </a:p>
        </p:txBody>
      </p:sp>
      <p:sp>
        <p:nvSpPr>
          <p:cNvPr id="7" name="Text 5"/>
          <p:cNvSpPr/>
          <p:nvPr/>
        </p:nvSpPr>
        <p:spPr>
          <a:xfrm>
            <a:off x="7599521" y="530697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Analyzing statistical measures for fraudulent transactions and comparing them to normal transactions.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49486"/>
            <a:ext cx="6897886" cy="566976"/>
          </a:xfrm>
          <a:prstGeom prst="rect">
            <a:avLst/>
          </a:prstGeom>
          <a:noFill/>
          <a:ln/>
        </p:spPr>
        <p:txBody>
          <a:bodyPr wrap="none" lIns="0" tIns="0" rIns="0" bIns="0" rtlCol="0" anchor="t"/>
          <a:lstStyle/>
          <a:p>
            <a:pPr algn="l" indent="0" marL="0">
              <a:lnSpc>
                <a:spcPts val="4450"/>
              </a:lnSpc>
              <a:buNone/>
            </a:pPr>
            <a:r>
              <a:rPr lang="en-US" sz="3550" dirty="0">
                <a:solidFill>
                  <a:srgbClr val="F2F0F4"/>
                </a:solidFill>
                <a:latin typeface="Montserrat" pitchFamily="34" charset="0"/>
                <a:ea typeface="Montserrat" pitchFamily="34" charset="-122"/>
                <a:cs typeface="Montserrat" pitchFamily="34" charset="-120"/>
              </a:rPr>
              <a:t>Under Sampling Methodology</a:t>
            </a:r>
            <a:endParaRPr lang="en-US" sz="3550" dirty="0"/>
          </a:p>
        </p:txBody>
      </p:sp>
      <p:sp>
        <p:nvSpPr>
          <p:cNvPr id="4" name="Text 1"/>
          <p:cNvSpPr/>
          <p:nvPr/>
        </p:nvSpPr>
        <p:spPr>
          <a:xfrm>
            <a:off x="793790" y="1488638"/>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Under Sampling involves creating a balanced dataset by reducing the number of instances in the majority class (normal transactions) to match the minority class (fraudulent transactions). This helps prevent the model from being biased towards the majority class.</a:t>
            </a:r>
            <a:endParaRPr lang="en-US" sz="1400" dirty="0"/>
          </a:p>
        </p:txBody>
      </p:sp>
      <p:sp>
        <p:nvSpPr>
          <p:cNvPr id="5" name="Shape 2"/>
          <p:cNvSpPr/>
          <p:nvPr/>
        </p:nvSpPr>
        <p:spPr>
          <a:xfrm>
            <a:off x="997863" y="2563535"/>
            <a:ext cx="22860" cy="5016579"/>
          </a:xfrm>
          <a:prstGeom prst="roundRect">
            <a:avLst>
              <a:gd name="adj" fmla="val 333395"/>
            </a:avLst>
          </a:prstGeom>
          <a:solidFill>
            <a:srgbClr val="4A2C85"/>
          </a:solidFill>
          <a:ln/>
        </p:spPr>
      </p:sp>
      <p:sp>
        <p:nvSpPr>
          <p:cNvPr id="6" name="Shape 3"/>
          <p:cNvSpPr/>
          <p:nvPr/>
        </p:nvSpPr>
        <p:spPr>
          <a:xfrm>
            <a:off x="1179135" y="2960251"/>
            <a:ext cx="544354" cy="22860"/>
          </a:xfrm>
          <a:prstGeom prst="roundRect">
            <a:avLst>
              <a:gd name="adj" fmla="val 333395"/>
            </a:avLst>
          </a:prstGeom>
          <a:solidFill>
            <a:srgbClr val="4A2C85"/>
          </a:solidFill>
          <a:ln/>
        </p:spPr>
      </p:sp>
      <p:sp>
        <p:nvSpPr>
          <p:cNvPr id="7" name="Shape 4"/>
          <p:cNvSpPr/>
          <p:nvPr/>
        </p:nvSpPr>
        <p:spPr>
          <a:xfrm>
            <a:off x="793730" y="2767608"/>
            <a:ext cx="408265" cy="408265"/>
          </a:xfrm>
          <a:prstGeom prst="roundRect">
            <a:avLst>
              <a:gd name="adj" fmla="val 18668"/>
            </a:avLst>
          </a:prstGeom>
          <a:solidFill>
            <a:srgbClr val="31136C"/>
          </a:solidFill>
          <a:ln w="7620">
            <a:solidFill>
              <a:srgbClr val="4A2C85"/>
            </a:solidFill>
            <a:prstDash val="solid"/>
          </a:ln>
        </p:spPr>
      </p:sp>
      <p:sp>
        <p:nvSpPr>
          <p:cNvPr id="8" name="Text 5"/>
          <p:cNvSpPr/>
          <p:nvPr/>
        </p:nvSpPr>
        <p:spPr>
          <a:xfrm>
            <a:off x="861715" y="2801600"/>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DCD7E5"/>
                </a:solidFill>
                <a:latin typeface="Montserrat" pitchFamily="34" charset="0"/>
                <a:ea typeface="Montserrat" pitchFamily="34" charset="-122"/>
                <a:cs typeface="Montserrat" pitchFamily="34" charset="-120"/>
              </a:rPr>
              <a:t>1</a:t>
            </a:r>
            <a:endParaRPr lang="en-US" sz="2100" dirty="0"/>
          </a:p>
        </p:txBody>
      </p:sp>
      <p:sp>
        <p:nvSpPr>
          <p:cNvPr id="9" name="Text 6"/>
          <p:cNvSpPr/>
          <p:nvPr/>
        </p:nvSpPr>
        <p:spPr>
          <a:xfrm>
            <a:off x="1905238" y="2744986"/>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Random Sampling</a:t>
            </a:r>
            <a:endParaRPr lang="en-US" sz="1750" dirty="0"/>
          </a:p>
        </p:txBody>
      </p:sp>
      <p:sp>
        <p:nvSpPr>
          <p:cNvPr id="10" name="Text 7"/>
          <p:cNvSpPr/>
          <p:nvPr/>
        </p:nvSpPr>
        <p:spPr>
          <a:xfrm>
            <a:off x="1905238" y="3137297"/>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Take the random sample of the data.</a:t>
            </a:r>
            <a:endParaRPr lang="en-US" sz="1400" dirty="0"/>
          </a:p>
        </p:txBody>
      </p:sp>
      <p:sp>
        <p:nvSpPr>
          <p:cNvPr id="11" name="Shape 8"/>
          <p:cNvSpPr/>
          <p:nvPr/>
        </p:nvSpPr>
        <p:spPr>
          <a:xfrm>
            <a:off x="1179135" y="4187190"/>
            <a:ext cx="544354" cy="22860"/>
          </a:xfrm>
          <a:prstGeom prst="roundRect">
            <a:avLst>
              <a:gd name="adj" fmla="val 333395"/>
            </a:avLst>
          </a:prstGeom>
          <a:solidFill>
            <a:srgbClr val="4A2C85"/>
          </a:solidFill>
          <a:ln/>
        </p:spPr>
      </p:sp>
      <p:sp>
        <p:nvSpPr>
          <p:cNvPr id="12" name="Shape 9"/>
          <p:cNvSpPr/>
          <p:nvPr/>
        </p:nvSpPr>
        <p:spPr>
          <a:xfrm>
            <a:off x="793730" y="3994547"/>
            <a:ext cx="408265" cy="408265"/>
          </a:xfrm>
          <a:prstGeom prst="roundRect">
            <a:avLst>
              <a:gd name="adj" fmla="val 18668"/>
            </a:avLst>
          </a:prstGeom>
          <a:solidFill>
            <a:srgbClr val="31136C"/>
          </a:solidFill>
          <a:ln w="7620">
            <a:solidFill>
              <a:srgbClr val="4A2C85"/>
            </a:solidFill>
            <a:prstDash val="solid"/>
          </a:ln>
        </p:spPr>
      </p:sp>
      <p:sp>
        <p:nvSpPr>
          <p:cNvPr id="13" name="Text 10"/>
          <p:cNvSpPr/>
          <p:nvPr/>
        </p:nvSpPr>
        <p:spPr>
          <a:xfrm>
            <a:off x="861715" y="4028539"/>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DCD7E5"/>
                </a:solidFill>
                <a:latin typeface="Montserrat" pitchFamily="34" charset="0"/>
                <a:ea typeface="Montserrat" pitchFamily="34" charset="-122"/>
                <a:cs typeface="Montserrat" pitchFamily="34" charset="-120"/>
              </a:rPr>
              <a:t>2</a:t>
            </a:r>
            <a:endParaRPr lang="en-US" sz="2100" dirty="0"/>
          </a:p>
        </p:txBody>
      </p:sp>
      <p:sp>
        <p:nvSpPr>
          <p:cNvPr id="14" name="Text 11"/>
          <p:cNvSpPr/>
          <p:nvPr/>
        </p:nvSpPr>
        <p:spPr>
          <a:xfrm>
            <a:off x="1905238" y="3971925"/>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Building Dataset</a:t>
            </a:r>
            <a:endParaRPr lang="en-US" sz="1750" dirty="0"/>
          </a:p>
        </p:txBody>
      </p:sp>
      <p:sp>
        <p:nvSpPr>
          <p:cNvPr id="15" name="Text 12"/>
          <p:cNvSpPr/>
          <p:nvPr/>
        </p:nvSpPr>
        <p:spPr>
          <a:xfrm>
            <a:off x="1905238" y="4364236"/>
            <a:ext cx="6444972" cy="580549"/>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Build a sample dataset containing similar distribution of normal(fraud) distributions.</a:t>
            </a:r>
            <a:endParaRPr lang="en-US" sz="1400" dirty="0"/>
          </a:p>
        </p:txBody>
      </p:sp>
      <p:sp>
        <p:nvSpPr>
          <p:cNvPr id="16" name="Shape 13"/>
          <p:cNvSpPr/>
          <p:nvPr/>
        </p:nvSpPr>
        <p:spPr>
          <a:xfrm>
            <a:off x="1179135" y="5704403"/>
            <a:ext cx="544354" cy="22860"/>
          </a:xfrm>
          <a:prstGeom prst="roundRect">
            <a:avLst>
              <a:gd name="adj" fmla="val 333395"/>
            </a:avLst>
          </a:prstGeom>
          <a:solidFill>
            <a:srgbClr val="4A2C85"/>
          </a:solidFill>
          <a:ln/>
        </p:spPr>
      </p:sp>
      <p:sp>
        <p:nvSpPr>
          <p:cNvPr id="17" name="Shape 14"/>
          <p:cNvSpPr/>
          <p:nvPr/>
        </p:nvSpPr>
        <p:spPr>
          <a:xfrm>
            <a:off x="793730" y="5511760"/>
            <a:ext cx="408265" cy="408265"/>
          </a:xfrm>
          <a:prstGeom prst="roundRect">
            <a:avLst>
              <a:gd name="adj" fmla="val 18668"/>
            </a:avLst>
          </a:prstGeom>
          <a:solidFill>
            <a:srgbClr val="31136C"/>
          </a:solidFill>
          <a:ln w="7620">
            <a:solidFill>
              <a:srgbClr val="4A2C85"/>
            </a:solidFill>
            <a:prstDash val="solid"/>
          </a:ln>
        </p:spPr>
      </p:sp>
      <p:sp>
        <p:nvSpPr>
          <p:cNvPr id="18" name="Text 15"/>
          <p:cNvSpPr/>
          <p:nvPr/>
        </p:nvSpPr>
        <p:spPr>
          <a:xfrm>
            <a:off x="861715" y="5545753"/>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DCD7E5"/>
                </a:solidFill>
                <a:latin typeface="Montserrat" pitchFamily="34" charset="0"/>
                <a:ea typeface="Montserrat" pitchFamily="34" charset="-122"/>
                <a:cs typeface="Montserrat" pitchFamily="34" charset="-120"/>
              </a:rPr>
              <a:t>3</a:t>
            </a:r>
            <a:endParaRPr lang="en-US" sz="2100" dirty="0"/>
          </a:p>
        </p:txBody>
      </p:sp>
      <p:sp>
        <p:nvSpPr>
          <p:cNvPr id="19" name="Text 16"/>
          <p:cNvSpPr/>
          <p:nvPr/>
        </p:nvSpPr>
        <p:spPr>
          <a:xfrm>
            <a:off x="1905238" y="5489138"/>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Concatenation</a:t>
            </a:r>
            <a:endParaRPr lang="en-US" sz="1750" dirty="0"/>
          </a:p>
        </p:txBody>
      </p:sp>
      <p:sp>
        <p:nvSpPr>
          <p:cNvPr id="20" name="Text 17"/>
          <p:cNvSpPr/>
          <p:nvPr/>
        </p:nvSpPr>
        <p:spPr>
          <a:xfrm>
            <a:off x="1905238" y="5881449"/>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Concatenating the two dataframes.</a:t>
            </a:r>
            <a:endParaRPr lang="en-US" sz="1400" dirty="0"/>
          </a:p>
        </p:txBody>
      </p:sp>
      <p:sp>
        <p:nvSpPr>
          <p:cNvPr id="21" name="Shape 18"/>
          <p:cNvSpPr/>
          <p:nvPr/>
        </p:nvSpPr>
        <p:spPr>
          <a:xfrm>
            <a:off x="1179135" y="6931343"/>
            <a:ext cx="544354" cy="22860"/>
          </a:xfrm>
          <a:prstGeom prst="roundRect">
            <a:avLst>
              <a:gd name="adj" fmla="val 333395"/>
            </a:avLst>
          </a:prstGeom>
          <a:solidFill>
            <a:srgbClr val="4A2C85"/>
          </a:solidFill>
          <a:ln/>
        </p:spPr>
      </p:sp>
      <p:sp>
        <p:nvSpPr>
          <p:cNvPr id="22" name="Shape 19"/>
          <p:cNvSpPr/>
          <p:nvPr/>
        </p:nvSpPr>
        <p:spPr>
          <a:xfrm>
            <a:off x="793730" y="6738699"/>
            <a:ext cx="408265" cy="408265"/>
          </a:xfrm>
          <a:prstGeom prst="roundRect">
            <a:avLst>
              <a:gd name="adj" fmla="val 18668"/>
            </a:avLst>
          </a:prstGeom>
          <a:solidFill>
            <a:srgbClr val="31136C"/>
          </a:solidFill>
          <a:ln w="7620">
            <a:solidFill>
              <a:srgbClr val="4A2C85"/>
            </a:solidFill>
            <a:prstDash val="solid"/>
          </a:ln>
        </p:spPr>
      </p:sp>
      <p:sp>
        <p:nvSpPr>
          <p:cNvPr id="23" name="Text 20"/>
          <p:cNvSpPr/>
          <p:nvPr/>
        </p:nvSpPr>
        <p:spPr>
          <a:xfrm>
            <a:off x="861715" y="6772692"/>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DCD7E5"/>
                </a:solidFill>
                <a:latin typeface="Montserrat" pitchFamily="34" charset="0"/>
                <a:ea typeface="Montserrat" pitchFamily="34" charset="-122"/>
                <a:cs typeface="Montserrat" pitchFamily="34" charset="-120"/>
              </a:rPr>
              <a:t>4</a:t>
            </a:r>
            <a:endParaRPr lang="en-US" sz="2100" dirty="0"/>
          </a:p>
        </p:txBody>
      </p:sp>
      <p:sp>
        <p:nvSpPr>
          <p:cNvPr id="24" name="Text 21"/>
          <p:cNvSpPr/>
          <p:nvPr/>
        </p:nvSpPr>
        <p:spPr>
          <a:xfrm>
            <a:off x="1905238" y="6716078"/>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Verification</a:t>
            </a:r>
            <a:endParaRPr lang="en-US" sz="1750" dirty="0"/>
          </a:p>
        </p:txBody>
      </p:sp>
      <p:sp>
        <p:nvSpPr>
          <p:cNvPr id="25" name="Text 22"/>
          <p:cNvSpPr/>
          <p:nvPr/>
        </p:nvSpPr>
        <p:spPr>
          <a:xfrm>
            <a:off x="1905238" y="7108388"/>
            <a:ext cx="6444972" cy="29027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Cross verify the values in two distributions.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6545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Model Training and Selection</a:t>
            </a:r>
            <a:endParaRPr lang="en-US" sz="4450" dirty="0"/>
          </a:p>
        </p:txBody>
      </p:sp>
      <p:sp>
        <p:nvSpPr>
          <p:cNvPr id="4" name="Text 1"/>
          <p:cNvSpPr/>
          <p:nvPr/>
        </p:nvSpPr>
        <p:spPr>
          <a:xfrm>
            <a:off x="793790" y="2523172"/>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After preparing the dataset, the next step is to define the feature and target variables, split the data into training and testing sets, and train the machine learning models. The following models were used:</a:t>
            </a:r>
            <a:endParaRPr lang="en-US" sz="1750" dirty="0"/>
          </a:p>
        </p:txBody>
      </p:sp>
      <p:sp>
        <p:nvSpPr>
          <p:cNvPr id="5" name="Shape 2"/>
          <p:cNvSpPr/>
          <p:nvPr/>
        </p:nvSpPr>
        <p:spPr>
          <a:xfrm>
            <a:off x="793790" y="3867031"/>
            <a:ext cx="3664863" cy="2047994"/>
          </a:xfrm>
          <a:prstGeom prst="roundRect">
            <a:avLst>
              <a:gd name="adj" fmla="val 4652"/>
            </a:avLst>
          </a:prstGeom>
          <a:solidFill>
            <a:srgbClr val="31136C"/>
          </a:solidFill>
          <a:ln w="7620">
            <a:solidFill>
              <a:srgbClr val="4A2C85"/>
            </a:solidFill>
            <a:prstDash val="solid"/>
          </a:ln>
        </p:spPr>
      </p:sp>
      <p:sp>
        <p:nvSpPr>
          <p:cNvPr id="6" name="Text 3"/>
          <p:cNvSpPr/>
          <p:nvPr/>
        </p:nvSpPr>
        <p:spPr>
          <a:xfrm>
            <a:off x="1028224" y="41014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Logistic Regression</a:t>
            </a:r>
            <a:endParaRPr lang="en-US" sz="2200" dirty="0"/>
          </a:p>
        </p:txBody>
      </p:sp>
      <p:sp>
        <p:nvSpPr>
          <p:cNvPr id="7" name="Text 4"/>
          <p:cNvSpPr/>
          <p:nvPr/>
        </p:nvSpPr>
        <p:spPr>
          <a:xfrm>
            <a:off x="1028224" y="4591883"/>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 linear model for binary classification.</a:t>
            </a:r>
            <a:endParaRPr lang="en-US" sz="1750" dirty="0"/>
          </a:p>
        </p:txBody>
      </p:sp>
      <p:sp>
        <p:nvSpPr>
          <p:cNvPr id="8" name="Shape 5"/>
          <p:cNvSpPr/>
          <p:nvPr/>
        </p:nvSpPr>
        <p:spPr>
          <a:xfrm>
            <a:off x="4685467" y="3867031"/>
            <a:ext cx="3664863" cy="2047994"/>
          </a:xfrm>
          <a:prstGeom prst="roundRect">
            <a:avLst>
              <a:gd name="adj" fmla="val 4652"/>
            </a:avLst>
          </a:prstGeom>
          <a:solidFill>
            <a:srgbClr val="31136C"/>
          </a:solidFill>
          <a:ln w="7620">
            <a:solidFill>
              <a:srgbClr val="4A2C85"/>
            </a:solidFill>
            <a:prstDash val="solid"/>
          </a:ln>
        </p:spPr>
      </p:sp>
      <p:sp>
        <p:nvSpPr>
          <p:cNvPr id="9" name="Text 6"/>
          <p:cNvSpPr/>
          <p:nvPr/>
        </p:nvSpPr>
        <p:spPr>
          <a:xfrm>
            <a:off x="4919901" y="41014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SVC</a:t>
            </a:r>
            <a:endParaRPr lang="en-US" sz="2200" dirty="0"/>
          </a:p>
        </p:txBody>
      </p:sp>
      <p:sp>
        <p:nvSpPr>
          <p:cNvPr id="10" name="Text 7"/>
          <p:cNvSpPr/>
          <p:nvPr/>
        </p:nvSpPr>
        <p:spPr>
          <a:xfrm>
            <a:off x="4919901" y="4591883"/>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Support Vector Classification, a powerful and versatile classification model.</a:t>
            </a:r>
            <a:endParaRPr lang="en-US" sz="1750" dirty="0"/>
          </a:p>
        </p:txBody>
      </p:sp>
      <p:sp>
        <p:nvSpPr>
          <p:cNvPr id="11" name="Shape 8"/>
          <p:cNvSpPr/>
          <p:nvPr/>
        </p:nvSpPr>
        <p:spPr>
          <a:xfrm>
            <a:off x="793790" y="6141839"/>
            <a:ext cx="7556421" cy="1322189"/>
          </a:xfrm>
          <a:prstGeom prst="roundRect">
            <a:avLst>
              <a:gd name="adj" fmla="val 7205"/>
            </a:avLst>
          </a:prstGeom>
          <a:solidFill>
            <a:srgbClr val="31136C"/>
          </a:solidFill>
          <a:ln w="7620">
            <a:solidFill>
              <a:srgbClr val="4A2C85"/>
            </a:solidFill>
            <a:prstDash val="solid"/>
          </a:ln>
        </p:spPr>
      </p:sp>
      <p:sp>
        <p:nvSpPr>
          <p:cNvPr id="12" name="Text 9"/>
          <p:cNvSpPr/>
          <p:nvPr/>
        </p:nvSpPr>
        <p:spPr>
          <a:xfrm>
            <a:off x="1028224" y="63762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Decision Tree</a:t>
            </a:r>
            <a:endParaRPr lang="en-US" sz="2200" dirty="0"/>
          </a:p>
        </p:txBody>
      </p:sp>
      <p:sp>
        <p:nvSpPr>
          <p:cNvPr id="13" name="Text 10"/>
          <p:cNvSpPr/>
          <p:nvPr/>
        </p:nvSpPr>
        <p:spPr>
          <a:xfrm>
            <a:off x="1028224" y="686669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 tree-based model for classification.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01886"/>
            <a:ext cx="5488662" cy="602456"/>
          </a:xfrm>
          <a:prstGeom prst="rect">
            <a:avLst/>
          </a:prstGeom>
          <a:noFill/>
          <a:ln/>
        </p:spPr>
        <p:txBody>
          <a:bodyPr wrap="none" lIns="0" tIns="0" rIns="0" bIns="0" rtlCol="0" anchor="t"/>
          <a:lstStyle/>
          <a:p>
            <a:pPr algn="l" indent="0" marL="0">
              <a:lnSpc>
                <a:spcPts val="4700"/>
              </a:lnSpc>
              <a:buNone/>
            </a:pPr>
            <a:r>
              <a:rPr lang="en-US" sz="3750" dirty="0">
                <a:solidFill>
                  <a:srgbClr val="F2F0F4"/>
                </a:solidFill>
                <a:latin typeface="Montserrat" pitchFamily="34" charset="0"/>
                <a:ea typeface="Montserrat" pitchFamily="34" charset="-122"/>
                <a:cs typeface="Montserrat" pitchFamily="34" charset="-120"/>
              </a:rPr>
              <a:t>Evaluation and Results</a:t>
            </a:r>
            <a:endParaRPr lang="en-US" sz="3750" dirty="0"/>
          </a:p>
        </p:txBody>
      </p:sp>
      <p:sp>
        <p:nvSpPr>
          <p:cNvPr id="4" name="Text 1"/>
          <p:cNvSpPr/>
          <p:nvPr/>
        </p:nvSpPr>
        <p:spPr>
          <a:xfrm>
            <a:off x="6280190" y="1693545"/>
            <a:ext cx="7556421" cy="925116"/>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The trained models are evaluated using the testing data to assess their performance. Accuracy score is a key metric used to measure the effectiveness of the models in detecting fraudulent transactions.</a:t>
            </a:r>
            <a:endParaRPr lang="en-US" sz="1500" dirty="0"/>
          </a:p>
        </p:txBody>
      </p:sp>
      <p:sp>
        <p:nvSpPr>
          <p:cNvPr id="5" name="Text 2"/>
          <p:cNvSpPr/>
          <p:nvPr/>
        </p:nvSpPr>
        <p:spPr>
          <a:xfrm>
            <a:off x="6280190" y="2931795"/>
            <a:ext cx="3633549" cy="636151"/>
          </a:xfrm>
          <a:prstGeom prst="rect">
            <a:avLst/>
          </a:prstGeom>
          <a:noFill/>
          <a:ln/>
        </p:spPr>
        <p:txBody>
          <a:bodyPr wrap="none" lIns="0" tIns="0" rIns="0" bIns="0" rtlCol="0" anchor="t"/>
          <a:lstStyle/>
          <a:p>
            <a:pPr algn="ctr" indent="0" marL="0">
              <a:lnSpc>
                <a:spcPts val="5000"/>
              </a:lnSpc>
              <a:buNone/>
            </a:pPr>
            <a:r>
              <a:rPr lang="en-US" sz="5000" dirty="0">
                <a:solidFill>
                  <a:srgbClr val="DCD7E5"/>
                </a:solidFill>
                <a:latin typeface="Montserrat" pitchFamily="34" charset="0"/>
                <a:ea typeface="Montserrat" pitchFamily="34" charset="-122"/>
                <a:cs typeface="Montserrat" pitchFamily="34" charset="-120"/>
              </a:rPr>
              <a:t>0.949</a:t>
            </a:r>
            <a:endParaRPr lang="en-US" sz="5000" dirty="0"/>
          </a:p>
        </p:txBody>
      </p:sp>
      <p:sp>
        <p:nvSpPr>
          <p:cNvPr id="6" name="Text 3"/>
          <p:cNvSpPr/>
          <p:nvPr/>
        </p:nvSpPr>
        <p:spPr>
          <a:xfrm>
            <a:off x="6891933" y="3808809"/>
            <a:ext cx="2409944" cy="301228"/>
          </a:xfrm>
          <a:prstGeom prst="rect">
            <a:avLst/>
          </a:prstGeom>
          <a:noFill/>
          <a:ln/>
        </p:spPr>
        <p:txBody>
          <a:bodyPr wrap="none" lIns="0" tIns="0" rIns="0" bIns="0" rtlCol="0" anchor="t"/>
          <a:lstStyle/>
          <a:p>
            <a:pPr algn="ctr"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Accuracy</a:t>
            </a:r>
            <a:endParaRPr lang="en-US" sz="1850" dirty="0"/>
          </a:p>
        </p:txBody>
      </p:sp>
      <p:sp>
        <p:nvSpPr>
          <p:cNvPr id="7" name="Text 4"/>
          <p:cNvSpPr/>
          <p:nvPr/>
        </p:nvSpPr>
        <p:spPr>
          <a:xfrm>
            <a:off x="6280190" y="4225647"/>
            <a:ext cx="3633549" cy="616744"/>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The accuracy score for testing data using Logistic Regression.</a:t>
            </a:r>
            <a:endParaRPr lang="en-US" sz="1500" dirty="0"/>
          </a:p>
        </p:txBody>
      </p:sp>
      <p:sp>
        <p:nvSpPr>
          <p:cNvPr id="8" name="Text 5"/>
          <p:cNvSpPr/>
          <p:nvPr/>
        </p:nvSpPr>
        <p:spPr>
          <a:xfrm>
            <a:off x="10202942" y="2931795"/>
            <a:ext cx="3633668" cy="636151"/>
          </a:xfrm>
          <a:prstGeom prst="rect">
            <a:avLst/>
          </a:prstGeom>
          <a:noFill/>
          <a:ln/>
        </p:spPr>
        <p:txBody>
          <a:bodyPr wrap="none" lIns="0" tIns="0" rIns="0" bIns="0" rtlCol="0" anchor="t"/>
          <a:lstStyle/>
          <a:p>
            <a:pPr algn="ctr" indent="0" marL="0">
              <a:lnSpc>
                <a:spcPts val="5000"/>
              </a:lnSpc>
              <a:buNone/>
            </a:pPr>
            <a:r>
              <a:rPr lang="en-US" sz="5000" dirty="0">
                <a:solidFill>
                  <a:srgbClr val="DCD7E5"/>
                </a:solidFill>
                <a:latin typeface="Montserrat" pitchFamily="34" charset="0"/>
                <a:ea typeface="Montserrat" pitchFamily="34" charset="-122"/>
                <a:cs typeface="Montserrat" pitchFamily="34" charset="-120"/>
              </a:rPr>
              <a:t>0.949</a:t>
            </a:r>
            <a:endParaRPr lang="en-US" sz="5000" dirty="0"/>
          </a:p>
        </p:txBody>
      </p:sp>
      <p:sp>
        <p:nvSpPr>
          <p:cNvPr id="9" name="Text 6"/>
          <p:cNvSpPr/>
          <p:nvPr/>
        </p:nvSpPr>
        <p:spPr>
          <a:xfrm>
            <a:off x="10814804" y="3808809"/>
            <a:ext cx="2409944" cy="301228"/>
          </a:xfrm>
          <a:prstGeom prst="rect">
            <a:avLst/>
          </a:prstGeom>
          <a:noFill/>
          <a:ln/>
        </p:spPr>
        <p:txBody>
          <a:bodyPr wrap="none" lIns="0" tIns="0" rIns="0" bIns="0" rtlCol="0" anchor="t"/>
          <a:lstStyle/>
          <a:p>
            <a:pPr algn="ctr"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Accuracy</a:t>
            </a:r>
            <a:endParaRPr lang="en-US" sz="1850" dirty="0"/>
          </a:p>
        </p:txBody>
      </p:sp>
      <p:sp>
        <p:nvSpPr>
          <p:cNvPr id="10" name="Text 7"/>
          <p:cNvSpPr/>
          <p:nvPr/>
        </p:nvSpPr>
        <p:spPr>
          <a:xfrm>
            <a:off x="10202942" y="4225647"/>
            <a:ext cx="3633668" cy="616744"/>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The accuracy score for testing data using SVC.</a:t>
            </a:r>
            <a:endParaRPr lang="en-US" sz="1500" dirty="0"/>
          </a:p>
        </p:txBody>
      </p:sp>
      <p:sp>
        <p:nvSpPr>
          <p:cNvPr id="11" name="Text 8"/>
          <p:cNvSpPr/>
          <p:nvPr/>
        </p:nvSpPr>
        <p:spPr>
          <a:xfrm>
            <a:off x="8241506" y="5517118"/>
            <a:ext cx="3633668" cy="636151"/>
          </a:xfrm>
          <a:prstGeom prst="rect">
            <a:avLst/>
          </a:prstGeom>
          <a:noFill/>
          <a:ln/>
        </p:spPr>
        <p:txBody>
          <a:bodyPr wrap="none" lIns="0" tIns="0" rIns="0" bIns="0" rtlCol="0" anchor="t"/>
          <a:lstStyle/>
          <a:p>
            <a:pPr algn="ctr" indent="0" marL="0">
              <a:lnSpc>
                <a:spcPts val="5000"/>
              </a:lnSpc>
              <a:buNone/>
            </a:pPr>
            <a:r>
              <a:rPr lang="en-US" sz="5000" dirty="0">
                <a:solidFill>
                  <a:srgbClr val="DCD7E5"/>
                </a:solidFill>
                <a:latin typeface="Montserrat" pitchFamily="34" charset="0"/>
                <a:ea typeface="Montserrat" pitchFamily="34" charset="-122"/>
                <a:cs typeface="Montserrat" pitchFamily="34" charset="-120"/>
              </a:rPr>
              <a:t>0.923</a:t>
            </a:r>
            <a:endParaRPr lang="en-US" sz="5000" dirty="0"/>
          </a:p>
        </p:txBody>
      </p:sp>
      <p:sp>
        <p:nvSpPr>
          <p:cNvPr id="12" name="Text 9"/>
          <p:cNvSpPr/>
          <p:nvPr/>
        </p:nvSpPr>
        <p:spPr>
          <a:xfrm>
            <a:off x="8853368" y="6394132"/>
            <a:ext cx="2409944" cy="301228"/>
          </a:xfrm>
          <a:prstGeom prst="rect">
            <a:avLst/>
          </a:prstGeom>
          <a:noFill/>
          <a:ln/>
        </p:spPr>
        <p:txBody>
          <a:bodyPr wrap="none" lIns="0" tIns="0" rIns="0" bIns="0" rtlCol="0" anchor="t"/>
          <a:lstStyle/>
          <a:p>
            <a:pPr algn="ctr"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Accuracy</a:t>
            </a:r>
            <a:endParaRPr lang="en-US" sz="1850" dirty="0"/>
          </a:p>
        </p:txBody>
      </p:sp>
      <p:sp>
        <p:nvSpPr>
          <p:cNvPr id="13" name="Text 10"/>
          <p:cNvSpPr/>
          <p:nvPr/>
        </p:nvSpPr>
        <p:spPr>
          <a:xfrm>
            <a:off x="8241506" y="6810970"/>
            <a:ext cx="3633668" cy="616744"/>
          </a:xfrm>
          <a:prstGeom prst="rect">
            <a:avLst/>
          </a:prstGeom>
          <a:noFill/>
          <a:ln/>
        </p:spPr>
        <p:txBody>
          <a:bodyPr wrap="square" lIns="0" tIns="0" rIns="0" bIns="0" rtlCol="0" anchor="t"/>
          <a:lstStyle/>
          <a:p>
            <a:pPr algn="ctr"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The accuracy score for testing data using Decision Tree.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7745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Key Takeaways and Next Steps</a:t>
            </a:r>
            <a:endParaRPr lang="en-US" sz="4450" dirty="0"/>
          </a:p>
        </p:txBody>
      </p:sp>
      <p:sp>
        <p:nvSpPr>
          <p:cNvPr id="4" name="Text 1"/>
          <p:cNvSpPr/>
          <p:nvPr/>
        </p:nvSpPr>
        <p:spPr>
          <a:xfrm>
            <a:off x="793790" y="3335179"/>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project demonstrates the effectiveness of machine learning in detecting credit card fraud. The Under Sampling method helps address the issue of imbalanced data, and various models can be used to achieve high accuracy. Future work could explore more advanced models and feature engineering techniques.</a:t>
            </a:r>
            <a:endParaRPr lang="en-US" sz="1750" dirty="0"/>
          </a:p>
        </p:txBody>
      </p:sp>
      <p:sp>
        <p:nvSpPr>
          <p:cNvPr id="5" name="Text 2"/>
          <p:cNvSpPr/>
          <p:nvPr/>
        </p:nvSpPr>
        <p:spPr>
          <a:xfrm>
            <a:off x="793790" y="540484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Machine learning is effective for fraud detection.</a:t>
            </a:r>
            <a:endParaRPr lang="en-US" sz="1750" dirty="0"/>
          </a:p>
        </p:txBody>
      </p:sp>
      <p:sp>
        <p:nvSpPr>
          <p:cNvPr id="6" name="Text 3"/>
          <p:cNvSpPr/>
          <p:nvPr/>
        </p:nvSpPr>
        <p:spPr>
          <a:xfrm>
            <a:off x="793790" y="584704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imbalance can be addressed using Under Sampling.</a:t>
            </a:r>
            <a:endParaRPr lang="en-US" sz="1750" dirty="0"/>
          </a:p>
        </p:txBody>
      </p:sp>
      <p:sp>
        <p:nvSpPr>
          <p:cNvPr id="7" name="Text 4"/>
          <p:cNvSpPr/>
          <p:nvPr/>
        </p:nvSpPr>
        <p:spPr>
          <a:xfrm>
            <a:off x="793790" y="628923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Further improvements can be achieved through advanced techniques.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2025-03-17T09:25:01Z</dcterms:created>
  <dcterms:modified xsi:type="dcterms:W3CDTF">2025-03-17T09:25:01Z</dcterms:modified>
</cp:coreProperties>
</file>